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1" r:id="rId7"/>
    <p:sldId id="277" r:id="rId8"/>
    <p:sldId id="262" r:id="rId9"/>
    <p:sldId id="263" r:id="rId10"/>
    <p:sldId id="264" r:id="rId11"/>
    <p:sldId id="265" r:id="rId12"/>
    <p:sldId id="266" r:id="rId13"/>
    <p:sldId id="267" r:id="rId14"/>
    <p:sldId id="268" r:id="rId15"/>
    <p:sldId id="269" r:id="rId16"/>
    <p:sldId id="270" r:id="rId17"/>
    <p:sldId id="271" r:id="rId18"/>
    <p:sldId id="274" r:id="rId19"/>
    <p:sldId id="275" r:id="rId20"/>
    <p:sldId id="273" r:id="rId21"/>
    <p:sldId id="276"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96"/>
  </p:normalViewPr>
  <p:slideViewPr>
    <p:cSldViewPr snapToGrid="0">
      <p:cViewPr>
        <p:scale>
          <a:sx n="112" d="100"/>
          <a:sy n="112" d="100"/>
        </p:scale>
        <p:origin x="576" y="51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5BDA1534-6C6A-F54A-9693-8F77789266BA}" type="datetimeFigureOut">
              <a:rPr lang="en-US" smtClean="0"/>
              <a:t>12/4/22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C626418B-3E7B-B245-B3C5-7DD9F7EAAD45}"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18353762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A1534-6C6A-F54A-9693-8F77789266BA}" type="datetimeFigureOut">
              <a:rPr lang="en-US" smtClean="0"/>
              <a:t>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6418B-3E7B-B245-B3C5-7DD9F7EAAD45}" type="slidenum">
              <a:rPr lang="en-US" smtClean="0"/>
              <a:t>‹#›</a:t>
            </a:fld>
            <a:endParaRPr lang="en-US"/>
          </a:p>
        </p:txBody>
      </p:sp>
    </p:spTree>
    <p:extLst>
      <p:ext uri="{BB962C8B-B14F-4D97-AF65-F5344CB8AC3E}">
        <p14:creationId xmlns:p14="http://schemas.microsoft.com/office/powerpoint/2010/main" val="9526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A1534-6C6A-F54A-9693-8F77789266BA}" type="datetimeFigureOut">
              <a:rPr lang="en-US" smtClean="0"/>
              <a:t>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6418B-3E7B-B245-B3C5-7DD9F7EAAD45}" type="slidenum">
              <a:rPr lang="en-US" smtClean="0"/>
              <a:t>‹#›</a:t>
            </a:fld>
            <a:endParaRPr lang="en-US"/>
          </a:p>
        </p:txBody>
      </p:sp>
    </p:spTree>
    <p:extLst>
      <p:ext uri="{BB962C8B-B14F-4D97-AF65-F5344CB8AC3E}">
        <p14:creationId xmlns:p14="http://schemas.microsoft.com/office/powerpoint/2010/main" val="437856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A1534-6C6A-F54A-9693-8F77789266BA}" type="datetimeFigureOut">
              <a:rPr lang="en-US" smtClean="0"/>
              <a:t>12/4/22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6418B-3E7B-B245-B3C5-7DD9F7EAAD45}" type="slidenum">
              <a:rPr lang="en-US" smtClean="0"/>
              <a:t>‹#›</a:t>
            </a:fld>
            <a:endParaRPr lang="en-US"/>
          </a:p>
        </p:txBody>
      </p:sp>
    </p:spTree>
    <p:extLst>
      <p:ext uri="{BB962C8B-B14F-4D97-AF65-F5344CB8AC3E}">
        <p14:creationId xmlns:p14="http://schemas.microsoft.com/office/powerpoint/2010/main" val="1213206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5BDA1534-6C6A-F54A-9693-8F77789266BA}" type="datetimeFigureOut">
              <a:rPr lang="en-US" smtClean="0"/>
              <a:t>12/4/22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626418B-3E7B-B245-B3C5-7DD9F7EAAD45}"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52087681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DA1534-6C6A-F54A-9693-8F77789266BA}" type="datetimeFigureOut">
              <a:rPr lang="en-US" smtClean="0"/>
              <a:t>12/4/22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26418B-3E7B-B245-B3C5-7DD9F7EAAD45}" type="slidenum">
              <a:rPr lang="en-US" smtClean="0"/>
              <a:t>‹#›</a:t>
            </a:fld>
            <a:endParaRPr lang="en-US"/>
          </a:p>
        </p:txBody>
      </p:sp>
    </p:spTree>
    <p:extLst>
      <p:ext uri="{BB962C8B-B14F-4D97-AF65-F5344CB8AC3E}">
        <p14:creationId xmlns:p14="http://schemas.microsoft.com/office/powerpoint/2010/main" val="2898394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DA1534-6C6A-F54A-9693-8F77789266BA}" type="datetimeFigureOut">
              <a:rPr lang="en-US" smtClean="0"/>
              <a:t>12/4/22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26418B-3E7B-B245-B3C5-7DD9F7EAAD45}" type="slidenum">
              <a:rPr lang="en-US" smtClean="0"/>
              <a:t>‹#›</a:t>
            </a:fld>
            <a:endParaRPr lang="en-US"/>
          </a:p>
        </p:txBody>
      </p:sp>
    </p:spTree>
    <p:extLst>
      <p:ext uri="{BB962C8B-B14F-4D97-AF65-F5344CB8AC3E}">
        <p14:creationId xmlns:p14="http://schemas.microsoft.com/office/powerpoint/2010/main" val="1045033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DA1534-6C6A-F54A-9693-8F77789266BA}" type="datetimeFigureOut">
              <a:rPr lang="en-US" smtClean="0"/>
              <a:t>12/4/22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26418B-3E7B-B245-B3C5-7DD9F7EAAD45}" type="slidenum">
              <a:rPr lang="en-US" smtClean="0"/>
              <a:t>‹#›</a:t>
            </a:fld>
            <a:endParaRPr lang="en-US"/>
          </a:p>
        </p:txBody>
      </p:sp>
    </p:spTree>
    <p:extLst>
      <p:ext uri="{BB962C8B-B14F-4D97-AF65-F5344CB8AC3E}">
        <p14:creationId xmlns:p14="http://schemas.microsoft.com/office/powerpoint/2010/main" val="76276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DA1534-6C6A-F54A-9693-8F77789266BA}" type="datetimeFigureOut">
              <a:rPr lang="en-US" smtClean="0"/>
              <a:t>12/4/22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26418B-3E7B-B245-B3C5-7DD9F7EAAD45}" type="slidenum">
              <a:rPr lang="en-US" smtClean="0"/>
              <a:t>‹#›</a:t>
            </a:fld>
            <a:endParaRPr lang="en-US"/>
          </a:p>
        </p:txBody>
      </p:sp>
    </p:spTree>
    <p:extLst>
      <p:ext uri="{BB962C8B-B14F-4D97-AF65-F5344CB8AC3E}">
        <p14:creationId xmlns:p14="http://schemas.microsoft.com/office/powerpoint/2010/main" val="1253955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BDA1534-6C6A-F54A-9693-8F77789266BA}" type="datetimeFigureOut">
              <a:rPr lang="en-US" smtClean="0"/>
              <a:t>12/4/22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626418B-3E7B-B245-B3C5-7DD9F7EAAD4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4911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BDA1534-6C6A-F54A-9693-8F77789266BA}" type="datetimeFigureOut">
              <a:rPr lang="en-US" smtClean="0"/>
              <a:t>12/4/22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626418B-3E7B-B245-B3C5-7DD9F7EAAD4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469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BDA1534-6C6A-F54A-9693-8F77789266BA}" type="datetimeFigureOut">
              <a:rPr lang="en-US" smtClean="0"/>
              <a:t>12/4/22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C626418B-3E7B-B245-B3C5-7DD9F7EAAD45}"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341442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janav.word/" TargetMode="External"/><Relationship Id="rId2" Type="http://schemas.openxmlformats.org/officeDocument/2006/relationships/hyperlink" Target="https://towardsdatascience.com/prototyping-a-recommender-system-step-by-step-part-1-knn-item-based-collaborative-filtering-637969614ea" TargetMode="External"/><Relationship Id="rId1" Type="http://schemas.openxmlformats.org/officeDocument/2006/relationships/slideLayout" Target="../slideLayouts/slideLayout2.xml"/><Relationship Id="rId6" Type="http://schemas.openxmlformats.org/officeDocument/2006/relationships/hyperlink" Target="https://www.enjoyalgorithms.com/blog/recommender-system-using-machine-learning" TargetMode="External"/><Relationship Id="rId5" Type="http://schemas.openxmlformats.org/officeDocument/2006/relationships/hyperlink" Target="https://ieeexplore.ieee.org/document/9354169" TargetMode="External"/><Relationship Id="rId4" Type="http://schemas.openxmlformats.org/officeDocument/2006/relationships/hyperlink" Target="http://press.com/2013/10/27/tf-idf-and-cosine-similar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1505D9-4EE8-74B7-85E4-98A9A40DC881}"/>
              </a:ext>
            </a:extLst>
          </p:cNvPr>
          <p:cNvPicPr>
            <a:picLocks noChangeAspect="1"/>
          </p:cNvPicPr>
          <p:nvPr/>
        </p:nvPicPr>
        <p:blipFill rotWithShape="1">
          <a:blip r:embed="rId2"/>
          <a:srcRect t="16986" b="8014"/>
          <a:stretch/>
        </p:blipFill>
        <p:spPr>
          <a:xfrm>
            <a:off x="0" y="10"/>
            <a:ext cx="12191980" cy="6857990"/>
          </a:xfrm>
          <a:prstGeom prst="rect">
            <a:avLst/>
          </a:prstGeom>
          <a:ln>
            <a:noFill/>
          </a:ln>
          <a:effectLst/>
        </p:spPr>
      </p:pic>
      <p:sp>
        <p:nvSpPr>
          <p:cNvPr id="12" name="Freeform 6">
            <a:extLst>
              <a:ext uri="{FF2B5EF4-FFF2-40B4-BE49-F238E27FC236}">
                <a16:creationId xmlns:a16="http://schemas.microsoft.com/office/drawing/2014/main" id="{1003852C-CA3A-4254-ABB6-2290D306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useBgFill="1">
        <p:nvSpPr>
          <p:cNvPr id="11" name="Rectangle 10">
            <a:extLst>
              <a:ext uri="{FF2B5EF4-FFF2-40B4-BE49-F238E27FC236}">
                <a16:creationId xmlns:a16="http://schemas.microsoft.com/office/drawing/2014/main" id="{2F11CF96-B71B-4294-A1EF-00CE7388D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6200" y="1301750"/>
            <a:ext cx="3213100" cy="4032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4D1D0-8B48-FF7D-DC26-F4D4E4EC9770}"/>
              </a:ext>
            </a:extLst>
          </p:cNvPr>
          <p:cNvSpPr>
            <a:spLocks noGrp="1"/>
          </p:cNvSpPr>
          <p:nvPr>
            <p:ph type="ctrTitle"/>
          </p:nvPr>
        </p:nvSpPr>
        <p:spPr>
          <a:xfrm>
            <a:off x="1346201" y="1649691"/>
            <a:ext cx="3275668" cy="3503266"/>
          </a:xfrm>
        </p:spPr>
        <p:txBody>
          <a:bodyPr>
            <a:normAutofit/>
          </a:bodyPr>
          <a:lstStyle/>
          <a:p>
            <a:r>
              <a:rPr lang="en-US" sz="2400" dirty="0">
                <a:latin typeface="Times New Roman" panose="02020603050405020304" pitchFamily="18" charset="0"/>
                <a:cs typeface="Times New Roman" panose="02020603050405020304" pitchFamily="18" charset="0"/>
              </a:rPr>
              <a:t>Amazon-Prime Video Recommendation System</a:t>
            </a:r>
            <a:br>
              <a:rPr lang="en-US" sz="2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G SAI SRIKAR     (</a:t>
            </a:r>
            <a:r>
              <a:rPr lang="en-US" sz="1400" dirty="0" err="1">
                <a:latin typeface="Times New Roman" panose="02020603050405020304" pitchFamily="18" charset="0"/>
                <a:cs typeface="Times New Roman" panose="02020603050405020304" pitchFamily="18" charset="0"/>
              </a:rPr>
              <a:t>sgandhe@iu.edu</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SONAL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sona@iu.edu</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14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1759E-9849-49E2-BF72-B37A38C528CD}"/>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2F47CAB7-20F3-6F62-0936-35B6EE8EC43C}"/>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1800" b="1" i="1" dirty="0">
                <a:effectLst/>
                <a:latin typeface="Helvetica Neue" panose="02000503000000020004" pitchFamily="2" charset="0"/>
                <a:ea typeface="Helvetica Neue" panose="02000503000000020004" pitchFamily="2" charset="0"/>
                <a:cs typeface="Helvetica Neue" panose="02000503000000020004" pitchFamily="2" charset="0"/>
              </a:rPr>
              <a:t>Tokenization</a:t>
            </a:r>
            <a:r>
              <a:rPr lang="en-US" sz="1800" i="1" dirty="0">
                <a:effectLst/>
                <a:latin typeface="Helvetica Neue" panose="02000503000000020004" pitchFamily="2" charset="0"/>
                <a:ea typeface="Helvetica Neue" panose="02000503000000020004" pitchFamily="2" charset="0"/>
                <a:cs typeface="Helvetica Neue" panose="02000503000000020004" pitchFamily="2" charset="0"/>
              </a:rPr>
              <a:t>:-</a:t>
            </a:r>
            <a:r>
              <a:rPr lang="en-US" sz="1800" dirty="0">
                <a:effectLst/>
                <a:latin typeface="Helvetica Neue" panose="02000503000000020004" pitchFamily="2" charset="0"/>
                <a:ea typeface="Helvetica Neue" panose="02000503000000020004" pitchFamily="2" charset="0"/>
                <a:cs typeface="Helvetica Neue" panose="02000503000000020004" pitchFamily="2" charset="0"/>
              </a:rPr>
              <a:t> It is the process of breaking a stream of text up into words, symbols and other meaningful elements called “tokens”. It is done so that we can look at the tokens as individual components that form a tweet. </a:t>
            </a:r>
          </a:p>
          <a:p>
            <a:pPr algn="just">
              <a:buFont typeface="Arial" panose="020B0604020202020204" pitchFamily="34" charset="0"/>
              <a:buChar char="•"/>
            </a:pPr>
            <a:r>
              <a:rPr lang="en-US" sz="1800" b="1" i="1" dirty="0">
                <a:effectLst/>
                <a:latin typeface="Helvetica Neue" panose="02000503000000020004" pitchFamily="2" charset="0"/>
                <a:ea typeface="Helvetica Neue" panose="02000503000000020004" pitchFamily="2" charset="0"/>
                <a:cs typeface="Helvetica Neue" panose="02000503000000020004" pitchFamily="2" charset="0"/>
              </a:rPr>
              <a:t>Stop Word Removal</a:t>
            </a:r>
            <a:r>
              <a:rPr lang="en-US" sz="1800" dirty="0">
                <a:effectLst/>
                <a:latin typeface="Helvetica Neue" panose="02000503000000020004" pitchFamily="2" charset="0"/>
                <a:ea typeface="Helvetica Neue" panose="02000503000000020004" pitchFamily="2" charset="0"/>
                <a:cs typeface="Helvetica Neue" panose="02000503000000020004" pitchFamily="2" charset="0"/>
              </a:rPr>
              <a:t>:- Stop words are a class of some extremely common words which hold no additional information when used in a text and are thus claimed to be useless. Examples include “</a:t>
            </a:r>
            <a:r>
              <a:rPr lang="en-US" sz="1800" dirty="0" err="1">
                <a:effectLst/>
                <a:latin typeface="Helvetica Neue" panose="02000503000000020004" pitchFamily="2" charset="0"/>
                <a:ea typeface="Helvetica Neue" panose="02000503000000020004" pitchFamily="2" charset="0"/>
                <a:cs typeface="Helvetica Neue" panose="02000503000000020004" pitchFamily="2" charset="0"/>
              </a:rPr>
              <a:t>a”,“an</a:t>
            </a:r>
            <a:r>
              <a:rPr lang="en-US" sz="180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sz="1800" dirty="0" err="1">
                <a:effectLst/>
                <a:latin typeface="Helvetica Neue" panose="02000503000000020004" pitchFamily="2" charset="0"/>
                <a:ea typeface="Helvetica Neue" panose="02000503000000020004" pitchFamily="2" charset="0"/>
                <a:cs typeface="Helvetica Neue" panose="02000503000000020004" pitchFamily="2" charset="0"/>
              </a:rPr>
              <a:t>the”,“he</a:t>
            </a:r>
            <a:r>
              <a:rPr lang="en-US" sz="1800" dirty="0">
                <a:effectLst/>
                <a:latin typeface="Helvetica Neue" panose="02000503000000020004" pitchFamily="2" charset="0"/>
                <a:ea typeface="Helvetica Neue" panose="02000503000000020004" pitchFamily="2" charset="0"/>
                <a:cs typeface="Helvetica Neue" panose="02000503000000020004" pitchFamily="2" charset="0"/>
              </a:rPr>
              <a:t>”, “she”, “by”, “on”, etc.</a:t>
            </a:r>
          </a:p>
          <a:p>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Content Placeholder 4">
            <a:extLst>
              <a:ext uri="{FF2B5EF4-FFF2-40B4-BE49-F238E27FC236}">
                <a16:creationId xmlns:a16="http://schemas.microsoft.com/office/drawing/2014/main" id="{11B220EB-B923-5AB7-BECC-55D2F1E39F34}"/>
              </a:ext>
            </a:extLst>
          </p:cNvPr>
          <p:cNvPicPr>
            <a:picLocks noGrp="1" noChangeAspect="1"/>
          </p:cNvPicPr>
          <p:nvPr>
            <p:ph sz="half" idx="2"/>
          </p:nvPr>
        </p:nvPicPr>
        <p:blipFill>
          <a:blip r:embed="rId2"/>
          <a:stretch>
            <a:fillRect/>
          </a:stretch>
        </p:blipFill>
        <p:spPr>
          <a:xfrm>
            <a:off x="6372616" y="1992047"/>
            <a:ext cx="5172075" cy="3875353"/>
          </a:xfrm>
          <a:prstGeom prst="rect">
            <a:avLst/>
          </a:prstGeom>
        </p:spPr>
      </p:pic>
    </p:spTree>
    <p:extLst>
      <p:ext uri="{BB962C8B-B14F-4D97-AF65-F5344CB8AC3E}">
        <p14:creationId xmlns:p14="http://schemas.microsoft.com/office/powerpoint/2010/main" val="1088403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8AAB-2EBD-B619-F1F6-3B0030AA31EC}"/>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94579951-99AD-6E4D-571F-81001945D045}"/>
              </a:ext>
            </a:extLst>
          </p:cNvPr>
          <p:cNvSpPr>
            <a:spLocks noGrp="1"/>
          </p:cNvSpPr>
          <p:nvPr>
            <p:ph sz="half" idx="1"/>
          </p:nvPr>
        </p:nvSpPr>
        <p:spPr/>
        <p:txBody>
          <a:bodyPr>
            <a:normAutofit fontScale="77500" lnSpcReduction="20000"/>
          </a:bodyPr>
          <a:lstStyle/>
          <a:p>
            <a:r>
              <a:rPr lang="en-US" b="1" dirty="0">
                <a:solidFill>
                  <a:srgbClr val="000000"/>
                </a:solidFill>
                <a:effectLst/>
                <a:latin typeface="Helvetica Neue" panose="02000503000000020004" pitchFamily="2" charset="0"/>
              </a:rPr>
              <a:t>TF-IDF: </a:t>
            </a:r>
            <a:r>
              <a:rPr lang="en-US" dirty="0">
                <a:solidFill>
                  <a:srgbClr val="000000"/>
                </a:solidFill>
                <a:effectLst/>
                <a:latin typeface="Helvetica Neue" panose="02000503000000020004" pitchFamily="2" charset="0"/>
              </a:rPr>
              <a:t>A statistical measure that examines how relevant a word is to a document in a collection of documents is TF-IDF (term frequency-inverse document frequency). It was initially designed for document search and retrieval. However, it has also been used in recommendation systems and machine learning models over the years.</a:t>
            </a:r>
            <a:br>
              <a:rPr lang="en-US" dirty="0">
                <a:solidFill>
                  <a:srgbClr val="000000"/>
                </a:solidFill>
                <a:effectLst/>
                <a:latin typeface="Helvetica Neue" panose="02000503000000020004" pitchFamily="2" charset="0"/>
              </a:rPr>
            </a:br>
            <a:endParaRPr lang="en-US" dirty="0">
              <a:solidFill>
                <a:srgbClr val="000000"/>
              </a:solidFill>
              <a:effectLst/>
              <a:latin typeface="Helvetica Neue" panose="02000503000000020004" pitchFamily="2" charset="0"/>
            </a:endParaRPr>
          </a:p>
          <a:p>
            <a:r>
              <a:rPr lang="en-US" b="1" dirty="0">
                <a:solidFill>
                  <a:srgbClr val="000000"/>
                </a:solidFill>
                <a:effectLst/>
                <a:latin typeface="Helvetica Neue" panose="02000503000000020004" pitchFamily="2" charset="0"/>
              </a:rPr>
              <a:t>Count Vectorizer: </a:t>
            </a:r>
            <a:r>
              <a:rPr lang="en-US" dirty="0">
                <a:solidFill>
                  <a:srgbClr val="000000"/>
                </a:solidFill>
                <a:effectLst/>
                <a:latin typeface="Helvetica Neue" panose="02000503000000020004" pitchFamily="2" charset="0"/>
              </a:rPr>
              <a:t>It is used to convert a given text into a vector based on the frequency (count) of each word in the full text. This is useful when we have several such texts and want to transform each word into a vector (for using in further text analysis).</a:t>
            </a:r>
          </a:p>
          <a:p>
            <a:endParaRPr lang="en-US" dirty="0"/>
          </a:p>
        </p:txBody>
      </p:sp>
      <p:pic>
        <p:nvPicPr>
          <p:cNvPr id="5" name="Content Placeholder 4">
            <a:extLst>
              <a:ext uri="{FF2B5EF4-FFF2-40B4-BE49-F238E27FC236}">
                <a16:creationId xmlns:a16="http://schemas.microsoft.com/office/drawing/2014/main" id="{8DD7C15A-E944-799F-9D71-FC830ABF0E1F}"/>
              </a:ext>
            </a:extLst>
          </p:cNvPr>
          <p:cNvPicPr>
            <a:picLocks noGrp="1" noChangeAspect="1"/>
          </p:cNvPicPr>
          <p:nvPr>
            <p:ph sz="half" idx="2"/>
          </p:nvPr>
        </p:nvPicPr>
        <p:blipFill>
          <a:blip r:embed="rId2"/>
          <a:stretch>
            <a:fillRect/>
          </a:stretch>
        </p:blipFill>
        <p:spPr>
          <a:xfrm>
            <a:off x="6524625" y="2171700"/>
            <a:ext cx="4448175" cy="3387725"/>
          </a:xfrm>
          <a:prstGeom prst="rect">
            <a:avLst/>
          </a:prstGeom>
        </p:spPr>
      </p:pic>
    </p:spTree>
    <p:extLst>
      <p:ext uri="{BB962C8B-B14F-4D97-AF65-F5344CB8AC3E}">
        <p14:creationId xmlns:p14="http://schemas.microsoft.com/office/powerpoint/2010/main" val="3168679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9A00-77EB-5373-DEC9-5DFF9907E0E6}"/>
              </a:ext>
            </a:extLst>
          </p:cNvPr>
          <p:cNvSpPr>
            <a:spLocks noGrp="1"/>
          </p:cNvSpPr>
          <p:nvPr>
            <p:ph type="title"/>
          </p:nvPr>
        </p:nvSpPr>
        <p:spPr/>
        <p:txBody>
          <a:bodyPr/>
          <a:lstStyle/>
          <a:p>
            <a:r>
              <a:rPr lang="en-US" dirty="0"/>
              <a:t>MODEL KNN:</a:t>
            </a:r>
          </a:p>
        </p:txBody>
      </p:sp>
      <p:sp>
        <p:nvSpPr>
          <p:cNvPr id="3" name="Content Placeholder 2">
            <a:extLst>
              <a:ext uri="{FF2B5EF4-FFF2-40B4-BE49-F238E27FC236}">
                <a16:creationId xmlns:a16="http://schemas.microsoft.com/office/drawing/2014/main" id="{891D82C2-0A3A-B050-9A16-32805AD3273C}"/>
              </a:ext>
            </a:extLst>
          </p:cNvPr>
          <p:cNvSpPr>
            <a:spLocks noGrp="1"/>
          </p:cNvSpPr>
          <p:nvPr>
            <p:ph sz="half" idx="1"/>
          </p:nvPr>
        </p:nvSpPr>
        <p:spPr>
          <a:xfrm>
            <a:off x="1371600" y="1975945"/>
            <a:ext cx="4447786" cy="3891455"/>
          </a:xfrm>
        </p:spPr>
        <p:txBody>
          <a:bodyPr/>
          <a:lstStyle/>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k-nearest neighbors’ algorithm (k-NN) is a non-parametric supervised learning approach created in 1951[1] by Evelyn Fix and Joseph Hodges and later improved by Thomas Cover. [2] Its applications include classification and regression. The input in both cases consists of the k closest training examples in a data collection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5" name="Content Placeholder 4">
            <a:extLst>
              <a:ext uri="{FF2B5EF4-FFF2-40B4-BE49-F238E27FC236}">
                <a16:creationId xmlns:a16="http://schemas.microsoft.com/office/drawing/2014/main" id="{5FE28477-2230-3D26-E12B-1E5A97394C4E}"/>
              </a:ext>
            </a:extLst>
          </p:cNvPr>
          <p:cNvPicPr>
            <a:picLocks noGrp="1" noChangeAspect="1"/>
          </p:cNvPicPr>
          <p:nvPr>
            <p:ph sz="half" idx="2"/>
          </p:nvPr>
        </p:nvPicPr>
        <p:blipFill>
          <a:blip r:embed="rId2"/>
          <a:stretch>
            <a:fillRect/>
          </a:stretch>
        </p:blipFill>
        <p:spPr>
          <a:xfrm>
            <a:off x="6172202" y="1400175"/>
            <a:ext cx="5181598" cy="4233069"/>
          </a:xfrm>
          <a:prstGeom prst="rect">
            <a:avLst/>
          </a:prstGeom>
        </p:spPr>
      </p:pic>
    </p:spTree>
    <p:extLst>
      <p:ext uri="{BB962C8B-B14F-4D97-AF65-F5344CB8AC3E}">
        <p14:creationId xmlns:p14="http://schemas.microsoft.com/office/powerpoint/2010/main" val="2884366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40A2-E8C8-56F1-42C7-2107A0AAFD7F}"/>
              </a:ext>
            </a:extLst>
          </p:cNvPr>
          <p:cNvSpPr>
            <a:spLocks noGrp="1"/>
          </p:cNvSpPr>
          <p:nvPr>
            <p:ph type="title"/>
          </p:nvPr>
        </p:nvSpPr>
        <p:spPr/>
        <p:txBody>
          <a:bodyPr/>
          <a:lstStyle/>
          <a:p>
            <a:r>
              <a:rPr lang="en-US" dirty="0"/>
              <a:t>MODEL NAÏVE BAYES</a:t>
            </a:r>
          </a:p>
        </p:txBody>
      </p:sp>
      <p:sp>
        <p:nvSpPr>
          <p:cNvPr id="3" name="Content Placeholder 2">
            <a:extLst>
              <a:ext uri="{FF2B5EF4-FFF2-40B4-BE49-F238E27FC236}">
                <a16:creationId xmlns:a16="http://schemas.microsoft.com/office/drawing/2014/main" id="{A545D8F3-0D37-CCCA-DB95-38618148887E}"/>
              </a:ext>
            </a:extLst>
          </p:cNvPr>
          <p:cNvSpPr>
            <a:spLocks noGrp="1"/>
          </p:cNvSpPr>
          <p:nvPr>
            <p:ph sz="half" idx="1"/>
          </p:nvPr>
        </p:nvSpPr>
        <p:spPr/>
        <p:txBody>
          <a:bodyPr>
            <a:normAutofit lnSpcReduction="10000"/>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Naive Bayes classifiers are a type of simple "probabilistic classifier" that uses Bayes' theorem with strong (naive) independence assumptions across the features (see Bayes classifier).</a:t>
            </a:r>
          </a:p>
          <a:p>
            <a:pPr marL="0" marR="0">
              <a:spcBef>
                <a:spcPts val="0"/>
              </a:spcBef>
              <a:spcAft>
                <a:spcPts val="0"/>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Encoding those probabilities is particularly valuable since a Naive Bayes text classifier is based on the Bayes' Theorem, which allows us to compute the conditional probability of occurrence of two events depending on the probabilities of occurrence of each individual event.</a:t>
            </a:r>
          </a:p>
          <a:p>
            <a:endParaRPr lang="en-US" dirty="0"/>
          </a:p>
        </p:txBody>
      </p:sp>
      <p:pic>
        <p:nvPicPr>
          <p:cNvPr id="5" name="Content Placeholder 4" descr="Text, letter&#10;&#10;Description automatically generated">
            <a:extLst>
              <a:ext uri="{FF2B5EF4-FFF2-40B4-BE49-F238E27FC236}">
                <a16:creationId xmlns:a16="http://schemas.microsoft.com/office/drawing/2014/main" id="{4E37ADC3-3007-375A-4735-27644C92E022}"/>
              </a:ext>
            </a:extLst>
          </p:cNvPr>
          <p:cNvPicPr>
            <a:picLocks noGrp="1" noChangeAspect="1"/>
          </p:cNvPicPr>
          <p:nvPr>
            <p:ph sz="half" idx="2"/>
          </p:nvPr>
        </p:nvPicPr>
        <p:blipFill>
          <a:blip r:embed="rId2"/>
          <a:stretch>
            <a:fillRect/>
          </a:stretch>
        </p:blipFill>
        <p:spPr>
          <a:xfrm>
            <a:off x="6096000" y="1792683"/>
            <a:ext cx="5576888" cy="4568032"/>
          </a:xfrm>
          <a:prstGeom prst="rect">
            <a:avLst/>
          </a:prstGeom>
        </p:spPr>
      </p:pic>
    </p:spTree>
    <p:extLst>
      <p:ext uri="{BB962C8B-B14F-4D97-AF65-F5344CB8AC3E}">
        <p14:creationId xmlns:p14="http://schemas.microsoft.com/office/powerpoint/2010/main" val="291779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543A-EEBF-14B0-5880-5EE677455955}"/>
              </a:ext>
            </a:extLst>
          </p:cNvPr>
          <p:cNvSpPr>
            <a:spLocks noGrp="1"/>
          </p:cNvSpPr>
          <p:nvPr>
            <p:ph type="title"/>
          </p:nvPr>
        </p:nvSpPr>
        <p:spPr/>
        <p:txBody>
          <a:bodyPr/>
          <a:lstStyle/>
          <a:p>
            <a:r>
              <a:rPr lang="en-US" dirty="0"/>
              <a:t>GAUSSIAN NAÏVE BAYES </a:t>
            </a:r>
          </a:p>
        </p:txBody>
      </p:sp>
      <p:sp>
        <p:nvSpPr>
          <p:cNvPr id="3" name="Content Placeholder 2">
            <a:extLst>
              <a:ext uri="{FF2B5EF4-FFF2-40B4-BE49-F238E27FC236}">
                <a16:creationId xmlns:a16="http://schemas.microsoft.com/office/drawing/2014/main" id="{3C77A19A-50F6-7F3E-6589-D081089F8B5E}"/>
              </a:ext>
            </a:extLst>
          </p:cNvPr>
          <p:cNvSpPr>
            <a:spLocks noGrp="1"/>
          </p:cNvSpPr>
          <p:nvPr>
            <p:ph sz="half" idx="1"/>
          </p:nvPr>
        </p:nvSpPr>
        <p:spPr>
          <a:xfrm>
            <a:off x="1371600" y="1624807"/>
            <a:ext cx="4447786" cy="3493731"/>
          </a:xfrm>
        </p:spPr>
        <p:txBody>
          <a:bodyPr/>
          <a:lstStyle/>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Gaussian Naive Bayes, it is assumed that each feature's continuous values are distributed according to a Gaussian distribution. The Gaussian distribution is also known as the Normal distribution. When plotted, it produces a bell-shaped curve that is symmetric about the mean of the feature values.</a:t>
            </a:r>
          </a:p>
        </p:txBody>
      </p:sp>
      <p:pic>
        <p:nvPicPr>
          <p:cNvPr id="5" name="Content Placeholder 4">
            <a:extLst>
              <a:ext uri="{FF2B5EF4-FFF2-40B4-BE49-F238E27FC236}">
                <a16:creationId xmlns:a16="http://schemas.microsoft.com/office/drawing/2014/main" id="{0D10FE39-37F6-1F98-A995-3AC2331FA1D9}"/>
              </a:ext>
            </a:extLst>
          </p:cNvPr>
          <p:cNvPicPr>
            <a:picLocks noGrp="1" noChangeAspect="1"/>
          </p:cNvPicPr>
          <p:nvPr>
            <p:ph sz="half" idx="2"/>
          </p:nvPr>
        </p:nvPicPr>
        <p:blipFill>
          <a:blip r:embed="rId2"/>
          <a:stretch>
            <a:fillRect/>
          </a:stretch>
        </p:blipFill>
        <p:spPr>
          <a:xfrm>
            <a:off x="5819386" y="1624807"/>
            <a:ext cx="5357813" cy="4242594"/>
          </a:xfrm>
          <a:prstGeom prst="rect">
            <a:avLst/>
          </a:prstGeom>
        </p:spPr>
      </p:pic>
    </p:spTree>
    <p:extLst>
      <p:ext uri="{BB962C8B-B14F-4D97-AF65-F5344CB8AC3E}">
        <p14:creationId xmlns:p14="http://schemas.microsoft.com/office/powerpoint/2010/main" val="73250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EDFB2-C267-ADB1-5B0E-5ABDA7494A1E}"/>
              </a:ext>
            </a:extLst>
          </p:cNvPr>
          <p:cNvSpPr>
            <a:spLocks noGrp="1"/>
          </p:cNvSpPr>
          <p:nvPr>
            <p:ph type="title"/>
          </p:nvPr>
        </p:nvSpPr>
        <p:spPr/>
        <p:txBody>
          <a:bodyPr/>
          <a:lstStyle/>
          <a:p>
            <a:r>
              <a:rPr lang="en-US" dirty="0"/>
              <a:t>COMPLEMENT NAÏVE BAYES</a:t>
            </a:r>
          </a:p>
        </p:txBody>
      </p:sp>
      <p:sp>
        <p:nvSpPr>
          <p:cNvPr id="3" name="Content Placeholder 2">
            <a:extLst>
              <a:ext uri="{FF2B5EF4-FFF2-40B4-BE49-F238E27FC236}">
                <a16:creationId xmlns:a16="http://schemas.microsoft.com/office/drawing/2014/main" id="{F87599D8-A3F6-F163-8D66-358E95AB6205}"/>
              </a:ext>
            </a:extLst>
          </p:cNvPr>
          <p:cNvSpPr>
            <a:spLocks noGrp="1"/>
          </p:cNvSpPr>
          <p:nvPr>
            <p:ph sz="half" idx="1"/>
          </p:nvPr>
        </p:nvSpPr>
        <p:spPr>
          <a:xfrm>
            <a:off x="1371600" y="2171701"/>
            <a:ext cx="4447786" cy="3695700"/>
          </a:xfrm>
        </p:spPr>
        <p:txBody>
          <a:bodyPr/>
          <a:lstStyle/>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Complement Naive Bayes is a modification of the Multinomial Naive Bayes method. On imbalanced datasets, Multinomial Naive Bayes does not perform well. Imbalanced datasets are those in which the number of examples of one class exceeds the number of examples of other classes. This signifies that the sample distribution is not uniform.</a:t>
            </a:r>
          </a:p>
          <a:p>
            <a:endParaRPr lang="en-US" dirty="0"/>
          </a:p>
        </p:txBody>
      </p:sp>
      <p:pic>
        <p:nvPicPr>
          <p:cNvPr id="6" name="Content Placeholder 5">
            <a:extLst>
              <a:ext uri="{FF2B5EF4-FFF2-40B4-BE49-F238E27FC236}">
                <a16:creationId xmlns:a16="http://schemas.microsoft.com/office/drawing/2014/main" id="{E252D1F3-4D7E-A2E7-0D39-B3ADFAED6722}"/>
              </a:ext>
            </a:extLst>
          </p:cNvPr>
          <p:cNvPicPr>
            <a:picLocks noGrp="1" noChangeAspect="1"/>
          </p:cNvPicPr>
          <p:nvPr>
            <p:ph sz="half" idx="2"/>
          </p:nvPr>
        </p:nvPicPr>
        <p:blipFill rotWithShape="1">
          <a:blip r:embed="rId2"/>
          <a:srcRect l="2711" t="13514" r="3985" b="18140"/>
          <a:stretch/>
        </p:blipFill>
        <p:spPr>
          <a:xfrm>
            <a:off x="6486524" y="2886074"/>
            <a:ext cx="5000625" cy="1700213"/>
          </a:xfrm>
          <a:prstGeom prst="rect">
            <a:avLst/>
          </a:prstGeom>
        </p:spPr>
      </p:pic>
    </p:spTree>
    <p:extLst>
      <p:ext uri="{BB962C8B-B14F-4D97-AF65-F5344CB8AC3E}">
        <p14:creationId xmlns:p14="http://schemas.microsoft.com/office/powerpoint/2010/main" val="247218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364E-B450-03D4-B0C4-3AE9CF3C0BE3}"/>
              </a:ext>
            </a:extLst>
          </p:cNvPr>
          <p:cNvSpPr>
            <a:spLocks noGrp="1"/>
          </p:cNvSpPr>
          <p:nvPr>
            <p:ph type="title"/>
          </p:nvPr>
        </p:nvSpPr>
        <p:spPr/>
        <p:txBody>
          <a:bodyPr/>
          <a:lstStyle/>
          <a:p>
            <a:r>
              <a:rPr lang="en-US" dirty="0"/>
              <a:t>BERNOULLI NAÏVE BAYES</a:t>
            </a:r>
          </a:p>
        </p:txBody>
      </p:sp>
      <p:sp>
        <p:nvSpPr>
          <p:cNvPr id="3" name="Content Placeholder 2">
            <a:extLst>
              <a:ext uri="{FF2B5EF4-FFF2-40B4-BE49-F238E27FC236}">
                <a16:creationId xmlns:a16="http://schemas.microsoft.com/office/drawing/2014/main" id="{03D42B6C-0F71-FB44-45AE-50C9885186F1}"/>
              </a:ext>
            </a:extLst>
          </p:cNvPr>
          <p:cNvSpPr>
            <a:spLocks noGrp="1"/>
          </p:cNvSpPr>
          <p:nvPr>
            <p:ph sz="half" idx="1"/>
          </p:nvPr>
        </p:nvSpPr>
        <p:spPr/>
        <p:txBody>
          <a:bodyPr/>
          <a:lstStyle/>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features in the multivariate Bernoulli event model are independent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booleans</a:t>
            </a:r>
            <a:r>
              <a:rPr lang="en-US" sz="1800" dirty="0">
                <a:effectLst/>
                <a:latin typeface="Calibri" panose="020F0502020204030204" pitchFamily="34" charset="0"/>
                <a:ea typeface="Calibri" panose="020F0502020204030204" pitchFamily="34" charset="0"/>
                <a:cs typeface="Times New Roman" panose="02020603050405020304" pitchFamily="18" charset="0"/>
              </a:rPr>
              <a:t> (binary variables) that describe inputs. This model, like the multinomial model, is popular for document classification problems where binary term occurrence (whether a word appears in a document or not) characteristics are employed instead of term frequencies (i.e. frequency of a word in the document).</a:t>
            </a:r>
            <a:endParaRPr lang="en-US" dirty="0"/>
          </a:p>
        </p:txBody>
      </p:sp>
      <p:pic>
        <p:nvPicPr>
          <p:cNvPr id="5" name="Content Placeholder 4">
            <a:extLst>
              <a:ext uri="{FF2B5EF4-FFF2-40B4-BE49-F238E27FC236}">
                <a16:creationId xmlns:a16="http://schemas.microsoft.com/office/drawing/2014/main" id="{AE9C8452-74C3-7018-80DB-E1F7649E9737}"/>
              </a:ext>
            </a:extLst>
          </p:cNvPr>
          <p:cNvPicPr>
            <a:picLocks noGrp="1" noChangeAspect="1"/>
          </p:cNvPicPr>
          <p:nvPr>
            <p:ph sz="half" idx="2"/>
          </p:nvPr>
        </p:nvPicPr>
        <p:blipFill>
          <a:blip r:embed="rId2"/>
          <a:stretch>
            <a:fillRect/>
          </a:stretch>
        </p:blipFill>
        <p:spPr>
          <a:xfrm>
            <a:off x="6019800" y="2662634"/>
            <a:ext cx="5581650" cy="1809353"/>
          </a:xfrm>
          <a:prstGeom prst="rect">
            <a:avLst/>
          </a:prstGeom>
        </p:spPr>
      </p:pic>
    </p:spTree>
    <p:extLst>
      <p:ext uri="{BB962C8B-B14F-4D97-AF65-F5344CB8AC3E}">
        <p14:creationId xmlns:p14="http://schemas.microsoft.com/office/powerpoint/2010/main" val="1041689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00844-33A0-8DF0-5C92-1CEAEB151B1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C41B7782-D396-129A-4539-55C36277F6B9}"/>
              </a:ext>
            </a:extLst>
          </p:cNvPr>
          <p:cNvSpPr>
            <a:spLocks noGrp="1"/>
          </p:cNvSpPr>
          <p:nvPr>
            <p:ph sz="half" idx="1"/>
          </p:nvPr>
        </p:nvSpPr>
        <p:spPr/>
        <p:txBody>
          <a:bodyPr/>
          <a:lstStyle/>
          <a:p>
            <a:pPr marL="0" indent="0">
              <a:buNone/>
            </a:pPr>
            <a:endParaRPr lang="en-US" dirty="0"/>
          </a:p>
          <a:p>
            <a:pPr marL="0" indent="0" algn="ctr">
              <a:buNone/>
            </a:pPr>
            <a:r>
              <a:rPr lang="en-US" dirty="0"/>
              <a:t>Recommended Movies Using KNN Algorithm</a:t>
            </a:r>
          </a:p>
          <a:p>
            <a:pPr marL="0" indent="0" algn="ctr">
              <a:buNone/>
            </a:pPr>
            <a:endParaRPr lang="en-US" dirty="0"/>
          </a:p>
          <a:p>
            <a:pPr marL="0" indent="0" algn="ctr">
              <a:buNone/>
            </a:pPr>
            <a:endParaRPr lang="en-US" dirty="0"/>
          </a:p>
        </p:txBody>
      </p:sp>
      <p:pic>
        <p:nvPicPr>
          <p:cNvPr id="7" name="Content Placeholder 6">
            <a:extLst>
              <a:ext uri="{FF2B5EF4-FFF2-40B4-BE49-F238E27FC236}">
                <a16:creationId xmlns:a16="http://schemas.microsoft.com/office/drawing/2014/main" id="{18673AA1-461D-7BB9-9485-CD5D2AE694AC}"/>
              </a:ext>
            </a:extLst>
          </p:cNvPr>
          <p:cNvPicPr>
            <a:picLocks noGrp="1" noChangeAspect="1"/>
          </p:cNvPicPr>
          <p:nvPr>
            <p:ph sz="half" idx="2"/>
          </p:nvPr>
        </p:nvPicPr>
        <p:blipFill>
          <a:blip r:embed="rId2"/>
          <a:stretch>
            <a:fillRect/>
          </a:stretch>
        </p:blipFill>
        <p:spPr>
          <a:xfrm>
            <a:off x="6703334" y="1313793"/>
            <a:ext cx="5047231" cy="4858407"/>
          </a:xfrm>
          <a:prstGeom prst="rect">
            <a:avLst/>
          </a:prstGeom>
        </p:spPr>
      </p:pic>
      <p:pic>
        <p:nvPicPr>
          <p:cNvPr id="8" name="Picture 7">
            <a:extLst>
              <a:ext uri="{FF2B5EF4-FFF2-40B4-BE49-F238E27FC236}">
                <a16:creationId xmlns:a16="http://schemas.microsoft.com/office/drawing/2014/main" id="{5F56CA8B-332D-9A66-0670-0E5FFA02957B}"/>
              </a:ext>
            </a:extLst>
          </p:cNvPr>
          <p:cNvPicPr>
            <a:picLocks noChangeAspect="1"/>
          </p:cNvPicPr>
          <p:nvPr/>
        </p:nvPicPr>
        <p:blipFill>
          <a:blip r:embed="rId3"/>
          <a:stretch>
            <a:fillRect/>
          </a:stretch>
        </p:blipFill>
        <p:spPr>
          <a:xfrm>
            <a:off x="953818" y="3529013"/>
            <a:ext cx="5418798" cy="2314575"/>
          </a:xfrm>
          <a:prstGeom prst="rect">
            <a:avLst/>
          </a:prstGeom>
        </p:spPr>
      </p:pic>
    </p:spTree>
    <p:extLst>
      <p:ext uri="{BB962C8B-B14F-4D97-AF65-F5344CB8AC3E}">
        <p14:creationId xmlns:p14="http://schemas.microsoft.com/office/powerpoint/2010/main" val="241675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00844-33A0-8DF0-5C92-1CEAEB151B1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C41B7782-D396-129A-4539-55C36277F6B9}"/>
              </a:ext>
            </a:extLst>
          </p:cNvPr>
          <p:cNvSpPr>
            <a:spLocks noGrp="1"/>
          </p:cNvSpPr>
          <p:nvPr>
            <p:ph sz="half"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dirty="0"/>
              <a:t>Recommended Movies using COUNT Vectorizer</a:t>
            </a:r>
          </a:p>
        </p:txBody>
      </p:sp>
      <p:pic>
        <p:nvPicPr>
          <p:cNvPr id="6" name="Content Placeholder 5">
            <a:extLst>
              <a:ext uri="{FF2B5EF4-FFF2-40B4-BE49-F238E27FC236}">
                <a16:creationId xmlns:a16="http://schemas.microsoft.com/office/drawing/2014/main" id="{67966434-660D-F984-E222-5BFFE8DEF481}"/>
              </a:ext>
            </a:extLst>
          </p:cNvPr>
          <p:cNvPicPr>
            <a:picLocks noGrp="1" noChangeAspect="1"/>
          </p:cNvPicPr>
          <p:nvPr>
            <p:ph sz="half" idx="2"/>
          </p:nvPr>
        </p:nvPicPr>
        <p:blipFill>
          <a:blip r:embed="rId2"/>
          <a:stretch>
            <a:fillRect/>
          </a:stretch>
        </p:blipFill>
        <p:spPr>
          <a:xfrm>
            <a:off x="6372616" y="1156138"/>
            <a:ext cx="5430501" cy="4711262"/>
          </a:xfrm>
          <a:prstGeom prst="rect">
            <a:avLst/>
          </a:prstGeom>
        </p:spPr>
      </p:pic>
    </p:spTree>
    <p:extLst>
      <p:ext uri="{BB962C8B-B14F-4D97-AF65-F5344CB8AC3E}">
        <p14:creationId xmlns:p14="http://schemas.microsoft.com/office/powerpoint/2010/main" val="3686273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00844-33A0-8DF0-5C92-1CEAEB151B1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C41B7782-D396-129A-4539-55C36277F6B9}"/>
              </a:ext>
            </a:extLst>
          </p:cNvPr>
          <p:cNvSpPr>
            <a:spLocks noGrp="1"/>
          </p:cNvSpPr>
          <p:nvPr>
            <p:ph sz="half"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dirty="0"/>
              <a:t>Recommended Movies using TFIDF Vectorizer</a:t>
            </a:r>
          </a:p>
        </p:txBody>
      </p:sp>
      <p:pic>
        <p:nvPicPr>
          <p:cNvPr id="8" name="Content Placeholder 7">
            <a:extLst>
              <a:ext uri="{FF2B5EF4-FFF2-40B4-BE49-F238E27FC236}">
                <a16:creationId xmlns:a16="http://schemas.microsoft.com/office/drawing/2014/main" id="{7605B75F-0FD7-5A0F-7201-D7EE52434DC4}"/>
              </a:ext>
            </a:extLst>
          </p:cNvPr>
          <p:cNvPicPr>
            <a:picLocks noGrp="1" noChangeAspect="1"/>
          </p:cNvPicPr>
          <p:nvPr>
            <p:ph sz="half" idx="2"/>
          </p:nvPr>
        </p:nvPicPr>
        <p:blipFill>
          <a:blip r:embed="rId2"/>
          <a:stretch>
            <a:fillRect/>
          </a:stretch>
        </p:blipFill>
        <p:spPr>
          <a:xfrm>
            <a:off x="6295697" y="1408386"/>
            <a:ext cx="5150069" cy="4459014"/>
          </a:xfrm>
          <a:prstGeom prst="rect">
            <a:avLst/>
          </a:prstGeom>
        </p:spPr>
      </p:pic>
    </p:spTree>
    <p:extLst>
      <p:ext uri="{BB962C8B-B14F-4D97-AF65-F5344CB8AC3E}">
        <p14:creationId xmlns:p14="http://schemas.microsoft.com/office/powerpoint/2010/main" val="3957092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5" name="Rectangle 103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1B6976-961D-E436-F778-65DC7A2BB83D}"/>
              </a:ext>
            </a:extLst>
          </p:cNvPr>
          <p:cNvSpPr>
            <a:spLocks noGrp="1"/>
          </p:cNvSpPr>
          <p:nvPr>
            <p:ph type="title"/>
          </p:nvPr>
        </p:nvSpPr>
        <p:spPr>
          <a:xfrm>
            <a:off x="1371600" y="685800"/>
            <a:ext cx="3282695" cy="1485900"/>
          </a:xfrm>
        </p:spPr>
        <p:txBody>
          <a:bodyPr vert="horz" lIns="91440" tIns="45720" rIns="91440" bIns="45720" rtlCol="0" anchor="t">
            <a:normAutofit/>
          </a:bodyPr>
          <a:lstStyle/>
          <a:p>
            <a:r>
              <a:rPr lang="en-US" dirty="0"/>
              <a:t>Introduction</a:t>
            </a:r>
          </a:p>
        </p:txBody>
      </p:sp>
      <p:sp>
        <p:nvSpPr>
          <p:cNvPr id="4" name="Content Placeholder 3">
            <a:extLst>
              <a:ext uri="{FF2B5EF4-FFF2-40B4-BE49-F238E27FC236}">
                <a16:creationId xmlns:a16="http://schemas.microsoft.com/office/drawing/2014/main" id="{9086D92A-283C-C571-31B6-9FDA9A8252B4}"/>
              </a:ext>
            </a:extLst>
          </p:cNvPr>
          <p:cNvSpPr>
            <a:spLocks noGrp="1"/>
          </p:cNvSpPr>
          <p:nvPr>
            <p:ph sz="half" idx="1"/>
          </p:nvPr>
        </p:nvSpPr>
        <p:spPr>
          <a:xfrm>
            <a:off x="1371600" y="2286000"/>
            <a:ext cx="3282694" cy="3581400"/>
          </a:xfrm>
        </p:spPr>
        <p:txBody>
          <a:bodyPr vert="horz" lIns="91440" tIns="45720" rIns="91440" bIns="45720" rtlCol="0">
            <a:normAutofit fontScale="92500" lnSpcReduction="20000"/>
          </a:bodyPr>
          <a:lstStyle/>
          <a:p>
            <a:pPr>
              <a:buFont typeface="Franklin Gothic Book" panose="020B0503020102020204" pitchFamily="34" charset="0"/>
              <a:buChar char="•"/>
            </a:pPr>
            <a:r>
              <a:rPr lang="en-US" sz="1600" dirty="0">
                <a:effectLst/>
              </a:rPr>
              <a:t>In recent years, recommendation systems have evolved as a solution to the problem of information overload by presenting users with the most appropriate products from a vast amount of data. </a:t>
            </a:r>
          </a:p>
          <a:p>
            <a:pPr>
              <a:buFont typeface="Franklin Gothic Book" panose="020B0503020102020204" pitchFamily="34" charset="0"/>
              <a:buChar char="•"/>
            </a:pPr>
            <a:r>
              <a:rPr lang="en-US" sz="1600" dirty="0">
                <a:effectLst/>
              </a:rPr>
              <a:t>The goal of online collaborative movie ideas for media products is to assist customers in obtaining their favorite films by pinpointing precisely identical people or films from their prior shared searches. </a:t>
            </a:r>
          </a:p>
          <a:p>
            <a:pPr>
              <a:buFont typeface="Franklin Gothic Book" panose="020B0503020102020204" pitchFamily="34" charset="0"/>
              <a:buChar char="•"/>
            </a:pPr>
            <a:r>
              <a:rPr lang="en-US" sz="1600" dirty="0">
                <a:effectLst/>
              </a:rPr>
              <a:t>The lack of data makes neighbor choosing more difficult with the rapid development of movies and consumers.</a:t>
            </a:r>
          </a:p>
          <a:p>
            <a:endParaRPr lang="en-US" sz="1300" dirty="0"/>
          </a:p>
          <a:p>
            <a:pPr>
              <a:buFont typeface="Franklin Gothic Book" panose="020B0503020102020204" pitchFamily="34" charset="0"/>
              <a:buChar char="•"/>
            </a:pPr>
            <a:endParaRPr lang="en-US" sz="1300" dirty="0"/>
          </a:p>
        </p:txBody>
      </p:sp>
      <p:pic>
        <p:nvPicPr>
          <p:cNvPr id="1026" name="Picture 2" descr="A Deep Dive into Recommendation Systems | by Sowhardh Honnappa | Analytics  Vidhya | Medium">
            <a:extLst>
              <a:ext uri="{FF2B5EF4-FFF2-40B4-BE49-F238E27FC236}">
                <a16:creationId xmlns:a16="http://schemas.microsoft.com/office/drawing/2014/main" id="{65CAF7C9-4019-764B-85A7-99B29DB3AA8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060042" y="1596076"/>
            <a:ext cx="6517065" cy="404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036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23473-37F4-E6A3-F3B7-3A7AA7A6340B}"/>
              </a:ext>
            </a:extLst>
          </p:cNvPr>
          <p:cNvSpPr>
            <a:spLocks noGrp="1"/>
          </p:cNvSpPr>
          <p:nvPr>
            <p:ph type="title"/>
          </p:nvPr>
        </p:nvSpPr>
        <p:spPr/>
        <p:txBody>
          <a:bodyPr/>
          <a:lstStyle/>
          <a:p>
            <a:r>
              <a:rPr lang="en-US" dirty="0"/>
              <a:t>NAÏVE BAYES RESULTS</a:t>
            </a:r>
          </a:p>
        </p:txBody>
      </p:sp>
      <p:pic>
        <p:nvPicPr>
          <p:cNvPr id="11" name="Content Placeholder 10">
            <a:extLst>
              <a:ext uri="{FF2B5EF4-FFF2-40B4-BE49-F238E27FC236}">
                <a16:creationId xmlns:a16="http://schemas.microsoft.com/office/drawing/2014/main" id="{DCCB7C6A-FC2F-1879-7818-07F9CB98F5B8}"/>
              </a:ext>
            </a:extLst>
          </p:cNvPr>
          <p:cNvPicPr>
            <a:picLocks noGrp="1" noChangeAspect="1"/>
          </p:cNvPicPr>
          <p:nvPr>
            <p:ph sz="half" idx="1"/>
          </p:nvPr>
        </p:nvPicPr>
        <p:blipFill>
          <a:blip r:embed="rId2"/>
          <a:stretch>
            <a:fillRect/>
          </a:stretch>
        </p:blipFill>
        <p:spPr>
          <a:xfrm>
            <a:off x="853966" y="1609153"/>
            <a:ext cx="5242034" cy="2176653"/>
          </a:xfrm>
          <a:prstGeom prst="rect">
            <a:avLst/>
          </a:prstGeom>
        </p:spPr>
      </p:pic>
      <p:pic>
        <p:nvPicPr>
          <p:cNvPr id="13" name="Content Placeholder 12">
            <a:extLst>
              <a:ext uri="{FF2B5EF4-FFF2-40B4-BE49-F238E27FC236}">
                <a16:creationId xmlns:a16="http://schemas.microsoft.com/office/drawing/2014/main" id="{D452FF2B-E88F-BADE-016F-C4DFEFB0AAAF}"/>
              </a:ext>
            </a:extLst>
          </p:cNvPr>
          <p:cNvPicPr>
            <a:picLocks noGrp="1" noChangeAspect="1"/>
          </p:cNvPicPr>
          <p:nvPr>
            <p:ph sz="half" idx="2"/>
          </p:nvPr>
        </p:nvPicPr>
        <p:blipFill>
          <a:blip r:embed="rId3"/>
          <a:stretch>
            <a:fillRect/>
          </a:stretch>
        </p:blipFill>
        <p:spPr>
          <a:xfrm>
            <a:off x="6172200" y="2043112"/>
            <a:ext cx="5642610" cy="3356801"/>
          </a:xfrm>
          <a:prstGeom prst="rect">
            <a:avLst/>
          </a:prstGeom>
        </p:spPr>
      </p:pic>
      <p:pic>
        <p:nvPicPr>
          <p:cNvPr id="12" name="Picture 11">
            <a:extLst>
              <a:ext uri="{FF2B5EF4-FFF2-40B4-BE49-F238E27FC236}">
                <a16:creationId xmlns:a16="http://schemas.microsoft.com/office/drawing/2014/main" id="{74E08444-246E-562B-379C-5E941351B745}"/>
              </a:ext>
            </a:extLst>
          </p:cNvPr>
          <p:cNvPicPr>
            <a:picLocks noChangeAspect="1"/>
          </p:cNvPicPr>
          <p:nvPr/>
        </p:nvPicPr>
        <p:blipFill>
          <a:blip r:embed="rId4"/>
          <a:stretch>
            <a:fillRect/>
          </a:stretch>
        </p:blipFill>
        <p:spPr>
          <a:xfrm>
            <a:off x="853966" y="3952018"/>
            <a:ext cx="5242034" cy="2438590"/>
          </a:xfrm>
          <a:prstGeom prst="rect">
            <a:avLst/>
          </a:prstGeom>
        </p:spPr>
      </p:pic>
    </p:spTree>
    <p:extLst>
      <p:ext uri="{BB962C8B-B14F-4D97-AF65-F5344CB8AC3E}">
        <p14:creationId xmlns:p14="http://schemas.microsoft.com/office/powerpoint/2010/main" val="348546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23DE4-322F-9085-81D6-152AAFBCE83B}"/>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EA7C8ACD-EED2-270D-5FE3-74449B5CBB79}"/>
              </a:ext>
            </a:extLst>
          </p:cNvPr>
          <p:cNvSpPr>
            <a:spLocks noGrp="1"/>
          </p:cNvSpPr>
          <p:nvPr>
            <p:ph idx="1"/>
          </p:nvPr>
        </p:nvSpPr>
        <p:spPr/>
        <p:txBody>
          <a:bodyPr>
            <a:normAutofit/>
          </a:bodyPr>
          <a:lstStyle/>
          <a:p>
            <a:pPr marL="514350" indent="-514350">
              <a:buFont typeface="+mj-lt"/>
              <a:buAutoNum type="arabicPeriod"/>
            </a:pPr>
            <a:r>
              <a:rPr lang="en-US" u="sng" dirty="0">
                <a:solidFill>
                  <a:srgbClr val="000000"/>
                </a:solidFill>
                <a:effectLst/>
                <a:latin typeface="Helvetica Neue" panose="02000503000000020004" pitchFamily="2" charset="0"/>
                <a:hlinkClick r:id="rId2"/>
              </a:rPr>
              <a:t>https://towardsdatascience.com/prototyping-a-recommender-system-step-by-step-part-1-knn-item-based-collaborative-filtering-637969614ea</a:t>
            </a:r>
            <a:r>
              <a:rPr lang="en-US" dirty="0">
                <a:solidFill>
                  <a:srgbClr val="000000"/>
                </a:solidFill>
                <a:effectLst/>
                <a:latin typeface="Helvetica Neue" panose="02000503000000020004" pitchFamily="2" charset="0"/>
              </a:rPr>
              <a:t> </a:t>
            </a:r>
          </a:p>
          <a:p>
            <a:pPr marL="514350" indent="-514350">
              <a:buFont typeface="+mj-lt"/>
              <a:buAutoNum type="arabicPeriod"/>
            </a:pPr>
            <a:r>
              <a:rPr lang="en-US" u="sng" dirty="0">
                <a:solidFill>
                  <a:srgbClr val="000000"/>
                </a:solidFill>
                <a:effectLst/>
                <a:latin typeface="Helvetica Neue" panose="02000503000000020004" pitchFamily="2" charset="0"/>
                <a:hlinkClick r:id="rId3"/>
              </a:rPr>
              <a:t>https://</a:t>
            </a:r>
            <a:r>
              <a:rPr lang="en-US" u="sng" dirty="0" err="1">
                <a:solidFill>
                  <a:srgbClr val="000000"/>
                </a:solidFill>
                <a:effectLst/>
                <a:latin typeface="Helvetica Neue" panose="02000503000000020004" pitchFamily="2" charset="0"/>
                <a:hlinkClick r:id="rId3"/>
              </a:rPr>
              <a:t>janav.word</a:t>
            </a:r>
            <a:r>
              <a:rPr lang="en-US" u="sng" dirty="0" err="1">
                <a:solidFill>
                  <a:srgbClr val="000000"/>
                </a:solidFill>
                <a:effectLst/>
                <a:latin typeface="Helvetica Neue" panose="02000503000000020004" pitchFamily="2" charset="0"/>
                <a:hlinkClick r:id="rId4"/>
              </a:rPr>
              <a:t>press.com</a:t>
            </a:r>
            <a:r>
              <a:rPr lang="en-US" u="sng" dirty="0">
                <a:solidFill>
                  <a:srgbClr val="000000"/>
                </a:solidFill>
                <a:effectLst/>
                <a:latin typeface="Helvetica Neue" panose="02000503000000020004" pitchFamily="2" charset="0"/>
                <a:hlinkClick r:id="rId4"/>
              </a:rPr>
              <a:t>/2013/10/27/tf-idf-and-cosine-similarity/</a:t>
            </a:r>
            <a:r>
              <a:rPr lang="en-US" dirty="0">
                <a:solidFill>
                  <a:srgbClr val="000000"/>
                </a:solidFill>
                <a:effectLst/>
                <a:latin typeface="Helvetica Neue" panose="02000503000000020004" pitchFamily="2" charset="0"/>
              </a:rPr>
              <a:t> </a:t>
            </a:r>
          </a:p>
          <a:p>
            <a:pPr marL="514350" indent="-514350">
              <a:buFont typeface="+mj-lt"/>
              <a:buAutoNum type="arabicPeriod"/>
            </a:pPr>
            <a:r>
              <a:rPr lang="en-US" u="sng" dirty="0">
                <a:solidFill>
                  <a:srgbClr val="000000"/>
                </a:solidFill>
                <a:effectLst/>
                <a:latin typeface="Helvetica Neue" panose="02000503000000020004" pitchFamily="2" charset="0"/>
                <a:hlinkClick r:id="rId5"/>
              </a:rPr>
              <a:t>https://ieeexplore.ieee.org/document/9354169</a:t>
            </a:r>
            <a:r>
              <a:rPr lang="en-US" dirty="0">
                <a:solidFill>
                  <a:srgbClr val="000000"/>
                </a:solidFill>
                <a:effectLst/>
                <a:latin typeface="Helvetica Neue" panose="02000503000000020004" pitchFamily="2" charset="0"/>
              </a:rPr>
              <a:t> </a:t>
            </a:r>
          </a:p>
          <a:p>
            <a:pPr marL="514350" indent="-514350">
              <a:buFont typeface="+mj-lt"/>
              <a:buAutoNum type="arabicPeriod"/>
            </a:pPr>
            <a:r>
              <a:rPr lang="en-US" u="sng" dirty="0">
                <a:solidFill>
                  <a:srgbClr val="000000"/>
                </a:solidFill>
                <a:effectLst/>
                <a:latin typeface="Helvetica Neue" panose="02000503000000020004" pitchFamily="2" charset="0"/>
                <a:hlinkClick r:id="rId6"/>
              </a:rPr>
              <a:t>https://www.enjoyalgorithms.com/blog/recommender-system-using-machine-learning</a:t>
            </a:r>
            <a:r>
              <a:rPr lang="en-US" dirty="0">
                <a:solidFill>
                  <a:srgbClr val="000000"/>
                </a:solidFill>
                <a:effectLst/>
                <a:latin typeface="Helvetica Neue" panose="02000503000000020004" pitchFamily="2" charset="0"/>
              </a:rPr>
              <a:t> </a:t>
            </a:r>
          </a:p>
          <a:p>
            <a:endParaRPr lang="en-US" dirty="0"/>
          </a:p>
        </p:txBody>
      </p:sp>
    </p:spTree>
    <p:extLst>
      <p:ext uri="{BB962C8B-B14F-4D97-AF65-F5344CB8AC3E}">
        <p14:creationId xmlns:p14="http://schemas.microsoft.com/office/powerpoint/2010/main" val="614431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FF7817-6DA0-AFB2-4CCD-41BC2E8FDE9C}"/>
              </a:ext>
            </a:extLst>
          </p:cNvPr>
          <p:cNvSpPr>
            <a:spLocks noGrp="1"/>
          </p:cNvSpPr>
          <p:nvPr>
            <p:ph type="title"/>
          </p:nvPr>
        </p:nvSpPr>
        <p:spPr>
          <a:xfrm>
            <a:off x="838200" y="3429000"/>
            <a:ext cx="10515600" cy="1714500"/>
          </a:xfrm>
        </p:spPr>
        <p:txBody>
          <a:bodyPr/>
          <a:lstStyle/>
          <a:p>
            <a:pPr algn="ctr"/>
            <a:r>
              <a:rPr lang="en-US" dirty="0"/>
              <a:t>THANK YOU</a:t>
            </a:r>
          </a:p>
        </p:txBody>
      </p:sp>
    </p:spTree>
    <p:extLst>
      <p:ext uri="{BB962C8B-B14F-4D97-AF65-F5344CB8AC3E}">
        <p14:creationId xmlns:p14="http://schemas.microsoft.com/office/powerpoint/2010/main" val="4189074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29200-50A3-32F1-C98B-76B243D84CCD}"/>
              </a:ext>
            </a:extLst>
          </p:cNvPr>
          <p:cNvSpPr>
            <a:spLocks noGrp="1"/>
          </p:cNvSpPr>
          <p:nvPr>
            <p:ph type="title"/>
          </p:nvPr>
        </p:nvSpPr>
        <p:spPr/>
        <p:txBody>
          <a:bodyPr/>
          <a:lstStyle/>
          <a:p>
            <a:r>
              <a:rPr lang="en-US" dirty="0"/>
              <a:t>Problem Statement:</a:t>
            </a:r>
          </a:p>
        </p:txBody>
      </p:sp>
      <p:sp>
        <p:nvSpPr>
          <p:cNvPr id="5" name="Content Placeholder 4">
            <a:extLst>
              <a:ext uri="{FF2B5EF4-FFF2-40B4-BE49-F238E27FC236}">
                <a16:creationId xmlns:a16="http://schemas.microsoft.com/office/drawing/2014/main" id="{3EE952BC-D8CC-B58C-6DBE-52F8F3470403}"/>
              </a:ext>
            </a:extLst>
          </p:cNvPr>
          <p:cNvSpPr>
            <a:spLocks noGrp="1"/>
          </p:cNvSpPr>
          <p:nvPr>
            <p:ph sz="half" idx="1"/>
          </p:nvPr>
        </p:nvSpPr>
        <p:spPr/>
        <p:txBody>
          <a:bodyPr>
            <a:normAutofit/>
          </a:bodyPr>
          <a:lstStyle/>
          <a:p>
            <a:r>
              <a:rPr lang="en-US" sz="1800" dirty="0">
                <a:solidFill>
                  <a:srgbClr val="232323"/>
                </a:solidFill>
                <a:effectLst/>
                <a:latin typeface="Helvetica Neue" panose="02000503000000020004" pitchFamily="2" charset="0"/>
              </a:rPr>
              <a:t>This study demonstrates the capability of ML models to recommend the user with the top 5 recommendations when the user starts searching for a particular movie or TV-show with respective to it’s genre, description, cast, director, etc. </a:t>
            </a:r>
          </a:p>
          <a:p>
            <a:r>
              <a:rPr lang="en-US" sz="1800" dirty="0">
                <a:solidFill>
                  <a:srgbClr val="232323"/>
                </a:solidFill>
                <a:effectLst/>
                <a:latin typeface="Helvetica Neue" panose="02000503000000020004" pitchFamily="2" charset="0"/>
              </a:rPr>
              <a:t>In particular, four standards models, such as KNN, Gaussian Naïve Bayes , Complement Naive Bayes, and Bernoulli Naive Bayes  have been used in this study.</a:t>
            </a:r>
          </a:p>
          <a:p>
            <a:endParaRPr lang="en-US" sz="1800" dirty="0"/>
          </a:p>
        </p:txBody>
      </p:sp>
      <p:pic>
        <p:nvPicPr>
          <p:cNvPr id="7" name="Content Placeholder 6">
            <a:extLst>
              <a:ext uri="{FF2B5EF4-FFF2-40B4-BE49-F238E27FC236}">
                <a16:creationId xmlns:a16="http://schemas.microsoft.com/office/drawing/2014/main" id="{DFA143A8-CD3D-9228-9E11-5E4ED378535F}"/>
              </a:ext>
            </a:extLst>
          </p:cNvPr>
          <p:cNvPicPr>
            <a:picLocks noGrp="1" noChangeAspect="1"/>
          </p:cNvPicPr>
          <p:nvPr>
            <p:ph sz="half" idx="2"/>
          </p:nvPr>
        </p:nvPicPr>
        <p:blipFill>
          <a:blip r:embed="rId2"/>
          <a:stretch>
            <a:fillRect/>
          </a:stretch>
        </p:blipFill>
        <p:spPr>
          <a:xfrm>
            <a:off x="6019800" y="1530762"/>
            <a:ext cx="5557838" cy="4351338"/>
          </a:xfrm>
          <a:prstGeom prst="rect">
            <a:avLst/>
          </a:prstGeom>
        </p:spPr>
      </p:pic>
    </p:spTree>
    <p:extLst>
      <p:ext uri="{BB962C8B-B14F-4D97-AF65-F5344CB8AC3E}">
        <p14:creationId xmlns:p14="http://schemas.microsoft.com/office/powerpoint/2010/main" val="91308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E5B5A-0B20-D689-9BB5-46B5290432D7}"/>
              </a:ext>
            </a:extLst>
          </p:cNvPr>
          <p:cNvSpPr>
            <a:spLocks noGrp="1"/>
          </p:cNvSpPr>
          <p:nvPr>
            <p:ph type="title"/>
          </p:nvPr>
        </p:nvSpPr>
        <p:spPr/>
        <p:txBody>
          <a:bodyPr/>
          <a:lstStyle/>
          <a:p>
            <a:r>
              <a:rPr lang="en-US" dirty="0"/>
              <a:t>Dataset</a:t>
            </a:r>
          </a:p>
        </p:txBody>
      </p:sp>
      <p:sp>
        <p:nvSpPr>
          <p:cNvPr id="5" name="Content Placeholder 4">
            <a:extLst>
              <a:ext uri="{FF2B5EF4-FFF2-40B4-BE49-F238E27FC236}">
                <a16:creationId xmlns:a16="http://schemas.microsoft.com/office/drawing/2014/main" id="{E7A13CD9-F2F7-B201-1616-1592C600EB2A}"/>
              </a:ext>
            </a:extLst>
          </p:cNvPr>
          <p:cNvSpPr>
            <a:spLocks noGrp="1"/>
          </p:cNvSpPr>
          <p:nvPr>
            <p:ph sz="half" idx="1"/>
          </p:nvPr>
        </p:nvSpPr>
        <p:spPr>
          <a:xfrm>
            <a:off x="840170" y="2171700"/>
            <a:ext cx="3794891" cy="3313768"/>
          </a:xfrm>
        </p:spPr>
        <p:txBody>
          <a:bodyPr>
            <a:normAutofit/>
          </a:bodyPr>
          <a:lstStyle/>
          <a:p>
            <a:endParaRPr lang="en-US" sz="1400" dirty="0">
              <a:solidFill>
                <a:srgbClr val="000000"/>
              </a:solidFill>
              <a:effectLst/>
              <a:latin typeface="Helvetica Neue" panose="02000503000000020004" pitchFamily="2" charset="0"/>
            </a:endParaRPr>
          </a:p>
          <a:p>
            <a:endParaRPr lang="en-US" sz="1400" dirty="0">
              <a:solidFill>
                <a:srgbClr val="000000"/>
              </a:solidFill>
              <a:latin typeface="Helvetica Neue" panose="02000503000000020004" pitchFamily="2" charset="0"/>
            </a:endParaRPr>
          </a:p>
          <a:p>
            <a:pPr marL="0" indent="0">
              <a:buNone/>
            </a:pPr>
            <a:r>
              <a:rPr lang="en-US" sz="1400" dirty="0">
                <a:solidFill>
                  <a:srgbClr val="000000"/>
                </a:solidFill>
                <a:effectLst/>
                <a:latin typeface="Helvetica Neue" panose="02000503000000020004" pitchFamily="2" charset="0"/>
              </a:rPr>
              <a:t>The dataset has been taken from Kaggle. It consists of the list of all shows available on Amazon Prime. This data was acquired in May 2022 containing all the data available in the United States. </a:t>
            </a:r>
          </a:p>
        </p:txBody>
      </p:sp>
      <p:pic>
        <p:nvPicPr>
          <p:cNvPr id="7" name="Content Placeholder 6">
            <a:extLst>
              <a:ext uri="{FF2B5EF4-FFF2-40B4-BE49-F238E27FC236}">
                <a16:creationId xmlns:a16="http://schemas.microsoft.com/office/drawing/2014/main" id="{B81BEFB2-16F7-2831-7E6A-5821BEA3432D}"/>
              </a:ext>
            </a:extLst>
          </p:cNvPr>
          <p:cNvPicPr>
            <a:picLocks noGrp="1" noChangeAspect="1"/>
          </p:cNvPicPr>
          <p:nvPr>
            <p:ph sz="half" idx="2"/>
          </p:nvPr>
        </p:nvPicPr>
        <p:blipFill>
          <a:blip r:embed="rId2"/>
          <a:stretch>
            <a:fillRect/>
          </a:stretch>
        </p:blipFill>
        <p:spPr>
          <a:xfrm>
            <a:off x="4719145" y="1181100"/>
            <a:ext cx="7078092" cy="4991100"/>
          </a:xfrm>
          <a:prstGeom prst="rect">
            <a:avLst/>
          </a:prstGeom>
        </p:spPr>
      </p:pic>
    </p:spTree>
    <p:extLst>
      <p:ext uri="{BB962C8B-B14F-4D97-AF65-F5344CB8AC3E}">
        <p14:creationId xmlns:p14="http://schemas.microsoft.com/office/powerpoint/2010/main" val="516150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855A-9060-7FC3-3492-E0421652231D}"/>
              </a:ext>
            </a:extLst>
          </p:cNvPr>
          <p:cNvSpPr>
            <a:spLocks noGrp="1"/>
          </p:cNvSpPr>
          <p:nvPr>
            <p:ph type="title"/>
          </p:nvPr>
        </p:nvSpPr>
        <p:spPr/>
        <p:txBody>
          <a:bodyPr/>
          <a:lstStyle/>
          <a:p>
            <a:r>
              <a:rPr lang="en-US" dirty="0"/>
              <a:t>Data Visualization</a:t>
            </a:r>
          </a:p>
        </p:txBody>
      </p:sp>
      <p:pic>
        <p:nvPicPr>
          <p:cNvPr id="7" name="Content Placeholder 6">
            <a:extLst>
              <a:ext uri="{FF2B5EF4-FFF2-40B4-BE49-F238E27FC236}">
                <a16:creationId xmlns:a16="http://schemas.microsoft.com/office/drawing/2014/main" id="{BACFF83B-DBAF-C600-FD9E-9563A94CABDC}"/>
              </a:ext>
            </a:extLst>
          </p:cNvPr>
          <p:cNvPicPr>
            <a:picLocks noGrp="1" noChangeAspect="1"/>
          </p:cNvPicPr>
          <p:nvPr>
            <p:ph sz="half" idx="1"/>
          </p:nvPr>
        </p:nvPicPr>
        <p:blipFill>
          <a:blip r:embed="rId2"/>
          <a:stretch>
            <a:fillRect/>
          </a:stretch>
        </p:blipFill>
        <p:spPr>
          <a:xfrm>
            <a:off x="1118201" y="1862138"/>
            <a:ext cx="4815873" cy="3898537"/>
          </a:xfrm>
          <a:prstGeom prst="rect">
            <a:avLst/>
          </a:prstGeom>
        </p:spPr>
      </p:pic>
      <p:pic>
        <p:nvPicPr>
          <p:cNvPr id="10" name="Content Placeholder 10">
            <a:extLst>
              <a:ext uri="{FF2B5EF4-FFF2-40B4-BE49-F238E27FC236}">
                <a16:creationId xmlns:a16="http://schemas.microsoft.com/office/drawing/2014/main" id="{C06A53FF-501F-8050-BEE1-6C3D7E9C1CE9}"/>
              </a:ext>
            </a:extLst>
          </p:cNvPr>
          <p:cNvPicPr>
            <a:picLocks noGrp="1" noChangeAspect="1"/>
          </p:cNvPicPr>
          <p:nvPr>
            <p:ph sz="half" idx="2"/>
          </p:nvPr>
        </p:nvPicPr>
        <p:blipFill>
          <a:blip r:embed="rId3"/>
          <a:stretch>
            <a:fillRect/>
          </a:stretch>
        </p:blipFill>
        <p:spPr>
          <a:xfrm>
            <a:off x="6524625" y="1862138"/>
            <a:ext cx="4815873" cy="3898537"/>
          </a:xfrm>
          <a:prstGeom prst="rect">
            <a:avLst/>
          </a:prstGeom>
        </p:spPr>
      </p:pic>
    </p:spTree>
    <p:extLst>
      <p:ext uri="{BB962C8B-B14F-4D97-AF65-F5344CB8AC3E}">
        <p14:creationId xmlns:p14="http://schemas.microsoft.com/office/powerpoint/2010/main" val="134478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A5800-EE3C-010D-F9C2-6B6901379342}"/>
              </a:ext>
            </a:extLst>
          </p:cNvPr>
          <p:cNvSpPr>
            <a:spLocks noGrp="1"/>
          </p:cNvSpPr>
          <p:nvPr>
            <p:ph type="title"/>
          </p:nvPr>
        </p:nvSpPr>
        <p:spPr/>
        <p:txBody>
          <a:bodyPr/>
          <a:lstStyle/>
          <a:p>
            <a:r>
              <a:rPr lang="en-US" dirty="0"/>
              <a:t>Data Visualization</a:t>
            </a:r>
          </a:p>
        </p:txBody>
      </p:sp>
      <p:pic>
        <p:nvPicPr>
          <p:cNvPr id="7" name="Content Placeholder 6">
            <a:extLst>
              <a:ext uri="{FF2B5EF4-FFF2-40B4-BE49-F238E27FC236}">
                <a16:creationId xmlns:a16="http://schemas.microsoft.com/office/drawing/2014/main" id="{8917ABAE-08E2-E0DB-94A1-8B67CB314BA2}"/>
              </a:ext>
            </a:extLst>
          </p:cNvPr>
          <p:cNvPicPr>
            <a:picLocks noGrp="1" noChangeAspect="1"/>
          </p:cNvPicPr>
          <p:nvPr>
            <p:ph sz="half" idx="1"/>
          </p:nvPr>
        </p:nvPicPr>
        <p:blipFill>
          <a:blip r:embed="rId2"/>
          <a:stretch>
            <a:fillRect/>
          </a:stretch>
        </p:blipFill>
        <p:spPr>
          <a:xfrm>
            <a:off x="1371600" y="1797270"/>
            <a:ext cx="4587766" cy="3852888"/>
          </a:xfrm>
          <a:prstGeom prst="rect">
            <a:avLst/>
          </a:prstGeom>
        </p:spPr>
      </p:pic>
      <p:pic>
        <p:nvPicPr>
          <p:cNvPr id="8" name="Content Placeholder 7">
            <a:extLst>
              <a:ext uri="{FF2B5EF4-FFF2-40B4-BE49-F238E27FC236}">
                <a16:creationId xmlns:a16="http://schemas.microsoft.com/office/drawing/2014/main" id="{BD6C62FF-DDEE-D6F4-A6EC-2A92D2E73E36}"/>
              </a:ext>
            </a:extLst>
          </p:cNvPr>
          <p:cNvPicPr>
            <a:picLocks noGrp="1" noChangeAspect="1"/>
          </p:cNvPicPr>
          <p:nvPr>
            <p:ph sz="half" idx="2"/>
          </p:nvPr>
        </p:nvPicPr>
        <p:blipFill>
          <a:blip r:embed="rId3"/>
          <a:stretch>
            <a:fillRect/>
          </a:stretch>
        </p:blipFill>
        <p:spPr>
          <a:xfrm>
            <a:off x="6692790" y="1797270"/>
            <a:ext cx="4448175" cy="3852888"/>
          </a:xfrm>
          <a:prstGeom prst="rect">
            <a:avLst/>
          </a:prstGeom>
        </p:spPr>
      </p:pic>
    </p:spTree>
    <p:extLst>
      <p:ext uri="{BB962C8B-B14F-4D97-AF65-F5344CB8AC3E}">
        <p14:creationId xmlns:p14="http://schemas.microsoft.com/office/powerpoint/2010/main" val="3917007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A5800-EE3C-010D-F9C2-6B6901379342}"/>
              </a:ext>
            </a:extLst>
          </p:cNvPr>
          <p:cNvSpPr>
            <a:spLocks noGrp="1"/>
          </p:cNvSpPr>
          <p:nvPr>
            <p:ph type="title"/>
          </p:nvPr>
        </p:nvSpPr>
        <p:spPr/>
        <p:txBody>
          <a:bodyPr/>
          <a:lstStyle/>
          <a:p>
            <a:r>
              <a:rPr lang="en-US" dirty="0"/>
              <a:t>Data Visualization</a:t>
            </a:r>
          </a:p>
        </p:txBody>
      </p:sp>
      <p:pic>
        <p:nvPicPr>
          <p:cNvPr id="6" name="Content Placeholder 5">
            <a:extLst>
              <a:ext uri="{FF2B5EF4-FFF2-40B4-BE49-F238E27FC236}">
                <a16:creationId xmlns:a16="http://schemas.microsoft.com/office/drawing/2014/main" id="{7A3AA45A-0215-8C1D-CCAF-66859CE0ED83}"/>
              </a:ext>
            </a:extLst>
          </p:cNvPr>
          <p:cNvPicPr>
            <a:picLocks noGrp="1" noChangeAspect="1"/>
          </p:cNvPicPr>
          <p:nvPr>
            <p:ph sz="half" idx="1"/>
          </p:nvPr>
        </p:nvPicPr>
        <p:blipFill>
          <a:blip r:embed="rId2"/>
          <a:stretch>
            <a:fillRect/>
          </a:stretch>
        </p:blipFill>
        <p:spPr>
          <a:xfrm>
            <a:off x="1614489" y="1500188"/>
            <a:ext cx="9601200" cy="4672012"/>
          </a:xfrm>
          <a:prstGeom prst="rect">
            <a:avLst/>
          </a:prstGeom>
        </p:spPr>
      </p:pic>
      <p:sp>
        <p:nvSpPr>
          <p:cNvPr id="13" name="Content Placeholder 12">
            <a:extLst>
              <a:ext uri="{FF2B5EF4-FFF2-40B4-BE49-F238E27FC236}">
                <a16:creationId xmlns:a16="http://schemas.microsoft.com/office/drawing/2014/main" id="{E2A6BE7C-5F38-4BBE-973D-707E0838E8E4}"/>
              </a:ext>
            </a:extLst>
          </p:cNvPr>
          <p:cNvSpPr>
            <a:spLocks noGrp="1"/>
          </p:cNvSpPr>
          <p:nvPr>
            <p:ph sz="half" idx="2"/>
          </p:nvPr>
        </p:nvSpPr>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Tree>
    <p:extLst>
      <p:ext uri="{BB962C8B-B14F-4D97-AF65-F5344CB8AC3E}">
        <p14:creationId xmlns:p14="http://schemas.microsoft.com/office/powerpoint/2010/main" val="4028899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2959-36F9-2012-E474-1780BCEC821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80BCB238-8CD6-95BB-65CD-879FE928BB12}"/>
              </a:ext>
            </a:extLst>
          </p:cNvPr>
          <p:cNvSpPr>
            <a:spLocks noGrp="1"/>
          </p:cNvSpPr>
          <p:nvPr>
            <p:ph sz="half" idx="1"/>
          </p:nvPr>
        </p:nvSpPr>
        <p:spPr/>
        <p:txBody>
          <a:bodyPr>
            <a:normAutofit fontScale="92500" lnSpcReduction="20000"/>
          </a:bodyPr>
          <a:lstStyle/>
          <a:p>
            <a:r>
              <a:rPr lang="en-US" sz="2800" dirty="0"/>
              <a:t>We propose building the system on collaborative and content-based filtering technique for recommendation system. </a:t>
            </a:r>
            <a:endParaRPr lang="en-US" dirty="0"/>
          </a:p>
          <a:p>
            <a:r>
              <a:rPr lang="en-US" sz="2800" dirty="0"/>
              <a:t>In our proposed methodology, there are four main components that are preprocessing, feature extraction, model selection and accuracy metrics.</a:t>
            </a:r>
            <a:endParaRPr lang="en-US" dirty="0"/>
          </a:p>
        </p:txBody>
      </p:sp>
      <p:pic>
        <p:nvPicPr>
          <p:cNvPr id="2050" name="Picture 2" descr="Brief on Recommender Systems. Different types of recommendation… | by  Sanket Doshi | Towards Data Science">
            <a:extLst>
              <a:ext uri="{FF2B5EF4-FFF2-40B4-BE49-F238E27FC236}">
                <a16:creationId xmlns:a16="http://schemas.microsoft.com/office/drawing/2014/main" id="{F32BBB1C-71F5-25F5-BF6C-702ACCD1273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96000" y="2171700"/>
            <a:ext cx="5902940" cy="361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60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880B70-9045-4B1E-A61A-E849BE8C8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CC132-663C-3AB6-0BD1-3807432A51C0}"/>
              </a:ext>
            </a:extLst>
          </p:cNvPr>
          <p:cNvSpPr>
            <a:spLocks noGrp="1"/>
          </p:cNvSpPr>
          <p:nvPr>
            <p:ph type="title"/>
          </p:nvPr>
        </p:nvSpPr>
        <p:spPr>
          <a:xfrm>
            <a:off x="1021750" y="4278245"/>
            <a:ext cx="4913384" cy="1762969"/>
          </a:xfrm>
        </p:spPr>
        <p:txBody>
          <a:bodyPr vert="horz" lIns="91440" tIns="45720" rIns="91440" bIns="45720" rtlCol="0" anchor="t">
            <a:normAutofit/>
          </a:bodyPr>
          <a:lstStyle/>
          <a:p>
            <a:r>
              <a:rPr lang="en-US" dirty="0"/>
              <a:t>Data Pre-processing</a:t>
            </a:r>
          </a:p>
        </p:txBody>
      </p:sp>
      <p:pic>
        <p:nvPicPr>
          <p:cNvPr id="6" name="Content Placeholder 5">
            <a:extLst>
              <a:ext uri="{FF2B5EF4-FFF2-40B4-BE49-F238E27FC236}">
                <a16:creationId xmlns:a16="http://schemas.microsoft.com/office/drawing/2014/main" id="{B4EE8050-75E2-70C0-5924-53C70F66ABA0}"/>
              </a:ext>
            </a:extLst>
          </p:cNvPr>
          <p:cNvPicPr>
            <a:picLocks noGrp="1" noChangeAspect="1"/>
          </p:cNvPicPr>
          <p:nvPr>
            <p:ph sz="half" idx="2"/>
          </p:nvPr>
        </p:nvPicPr>
        <p:blipFill>
          <a:blip r:embed="rId2"/>
          <a:stretch>
            <a:fillRect/>
          </a:stretch>
        </p:blipFill>
        <p:spPr>
          <a:xfrm>
            <a:off x="700381" y="643467"/>
            <a:ext cx="5177838" cy="2912533"/>
          </a:xfrm>
          <a:prstGeom prst="rect">
            <a:avLst/>
          </a:prstGeom>
        </p:spPr>
      </p:pic>
      <p:pic>
        <p:nvPicPr>
          <p:cNvPr id="7" name="Content Placeholder 5">
            <a:extLst>
              <a:ext uri="{FF2B5EF4-FFF2-40B4-BE49-F238E27FC236}">
                <a16:creationId xmlns:a16="http://schemas.microsoft.com/office/drawing/2014/main" id="{18558566-8626-2D76-E078-3A7F93734F14}"/>
              </a:ext>
            </a:extLst>
          </p:cNvPr>
          <p:cNvPicPr>
            <a:picLocks noChangeAspect="1"/>
          </p:cNvPicPr>
          <p:nvPr/>
        </p:nvPicPr>
        <p:blipFill>
          <a:blip r:embed="rId3"/>
          <a:stretch>
            <a:fillRect/>
          </a:stretch>
        </p:blipFill>
        <p:spPr>
          <a:xfrm>
            <a:off x="6313783" y="643467"/>
            <a:ext cx="4987630" cy="3528483"/>
          </a:xfrm>
          <a:prstGeom prst="rect">
            <a:avLst/>
          </a:prstGeom>
        </p:spPr>
      </p:pic>
      <p:sp>
        <p:nvSpPr>
          <p:cNvPr id="16" name="Freeform: Shape 15">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 name="Content Placeholder 2">
            <a:extLst>
              <a:ext uri="{FF2B5EF4-FFF2-40B4-BE49-F238E27FC236}">
                <a16:creationId xmlns:a16="http://schemas.microsoft.com/office/drawing/2014/main" id="{030132E5-47A1-CD83-7EDE-D338FCA54BEF}"/>
              </a:ext>
            </a:extLst>
          </p:cNvPr>
          <p:cNvSpPr>
            <a:spLocks noGrp="1"/>
          </p:cNvSpPr>
          <p:nvPr>
            <p:ph sz="half" idx="1"/>
          </p:nvPr>
        </p:nvSpPr>
        <p:spPr>
          <a:xfrm>
            <a:off x="6253810" y="4278246"/>
            <a:ext cx="4718989" cy="1841856"/>
          </a:xfrm>
        </p:spPr>
        <p:txBody>
          <a:bodyPr vert="horz" lIns="91440" tIns="45720" rIns="91440" bIns="45720" rtlCol="0">
            <a:normAutofit/>
          </a:bodyPr>
          <a:lstStyle/>
          <a:p>
            <a:endParaRPr lang="en-US" sz="1500" dirty="0">
              <a:effectLst/>
            </a:endParaRPr>
          </a:p>
          <a:p>
            <a:r>
              <a:rPr lang="en-US" sz="1500" dirty="0">
                <a:effectLst/>
              </a:rPr>
              <a:t>Removed null values present in the dataset for the attributes country, date added, rating by using  mode values of that specific column. </a:t>
            </a:r>
          </a:p>
          <a:p>
            <a:r>
              <a:rPr lang="en-US" sz="1500" dirty="0">
                <a:effectLst/>
              </a:rPr>
              <a:t>Removed stop words</a:t>
            </a:r>
          </a:p>
          <a:p>
            <a:endParaRPr lang="en-US" sz="1500" dirty="0"/>
          </a:p>
          <a:p>
            <a:endParaRPr lang="en-US" sz="1500" dirty="0">
              <a:effectLst/>
            </a:endParaRPr>
          </a:p>
          <a:p>
            <a:pPr marL="0">
              <a:buFont typeface="Franklin Gothic Book" panose="020B0503020102020204" pitchFamily="34" charset="0"/>
              <a:buNone/>
            </a:pPr>
            <a:endParaRPr lang="en-US" sz="1500" dirty="0"/>
          </a:p>
        </p:txBody>
      </p:sp>
      <p:sp>
        <p:nvSpPr>
          <p:cNvPr id="18" name="Freeform: Shape 17">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225768640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{CE5B9636-29B0-264C-9877-F9286DFDE55E}tf10001072</Template>
  <TotalTime>231</TotalTime>
  <Words>910</Words>
  <Application>Microsoft Macintosh PowerPoint</Application>
  <PresentationFormat>Widescreen</PresentationFormat>
  <Paragraphs>77</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Franklin Gothic Book</vt:lpstr>
      <vt:lpstr>Helvetica Neue</vt:lpstr>
      <vt:lpstr>Times New Roman</vt:lpstr>
      <vt:lpstr>Crop</vt:lpstr>
      <vt:lpstr>Amazon-Prime Video Recommendation System    G SAI SRIKAR     (sgandhe@iu.edu)  SONAL  (sona@iu.edu) </vt:lpstr>
      <vt:lpstr>Introduction</vt:lpstr>
      <vt:lpstr>Problem Statement:</vt:lpstr>
      <vt:lpstr>Dataset</vt:lpstr>
      <vt:lpstr>Data Visualization</vt:lpstr>
      <vt:lpstr>Data Visualization</vt:lpstr>
      <vt:lpstr>Data Visualization</vt:lpstr>
      <vt:lpstr>Methodology</vt:lpstr>
      <vt:lpstr>Data Pre-processing</vt:lpstr>
      <vt:lpstr>Data Wrangling</vt:lpstr>
      <vt:lpstr>Data Wrangling</vt:lpstr>
      <vt:lpstr>MODEL KNN:</vt:lpstr>
      <vt:lpstr>MODEL NAÏVE BAYES</vt:lpstr>
      <vt:lpstr>GAUSSIAN NAÏVE BAYES </vt:lpstr>
      <vt:lpstr>COMPLEMENT NAÏVE BAYES</vt:lpstr>
      <vt:lpstr>BERNOULLI NAÏVE BAYES</vt:lpstr>
      <vt:lpstr>RESULTS</vt:lpstr>
      <vt:lpstr>RESULTS</vt:lpstr>
      <vt:lpstr>RESULTS</vt:lpstr>
      <vt:lpstr>NAÏVE BAYES RESULTS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Amazon-Prime Video Recommendation System</dc:title>
  <dc:creator>Gandhe, Sai Srikar</dc:creator>
  <cp:lastModifiedBy>Gandhe, Sai Srikar</cp:lastModifiedBy>
  <cp:revision>8</cp:revision>
  <dcterms:created xsi:type="dcterms:W3CDTF">2022-12-05T00:32:57Z</dcterms:created>
  <dcterms:modified xsi:type="dcterms:W3CDTF">2022-12-05T04:24:09Z</dcterms:modified>
</cp:coreProperties>
</file>